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NelsonMilla/sobrevivirenlaerainfo" TargetMode="External"/><Relationship Id="rId3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8134AF"/>
            </a:gs>
            <a:gs pos="100000">
              <a:srgbClr val="F5852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r Nelson Mill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Por Nelson Milla</a:t>
            </a:r>
          </a:p>
        </p:txBody>
      </p:sp>
      <p:sp>
        <p:nvSpPr>
          <p:cNvPr id="152" name="Como sobrevivir en la era de la información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Como sobrevivir en la era de la información.</a:t>
            </a:r>
          </a:p>
        </p:txBody>
      </p:sp>
      <p:sp>
        <p:nvSpPr>
          <p:cNvPr id="153" name="Navegando el dilema social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6EFF8"/>
                </a:solidFill>
              </a:defRPr>
            </a:lvl1pPr>
          </a:lstStyle>
          <a:p>
            <a:pPr/>
            <a:r>
              <a:t>Navegando el dilema social.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uestro cerebro en “Recompensas Digitales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Nuestro cerebro en “Recompensas Digitales”</a:t>
            </a:r>
          </a:p>
        </p:txBody>
      </p:sp>
      <p:sp>
        <p:nvSpPr>
          <p:cNvPr id="212" name="Recibimos un estimulo de algún tipo (Una notificación, un sonido, una vibración)…"/>
          <p:cNvSpPr txBox="1"/>
          <p:nvPr>
            <p:ph type="body" idx="1"/>
          </p:nvPr>
        </p:nvSpPr>
        <p:spPr>
          <a:xfrm>
            <a:off x="1112921" y="2860956"/>
            <a:ext cx="21971001" cy="9643560"/>
          </a:xfrm>
          <a:prstGeom prst="rect">
            <a:avLst/>
          </a:prstGeom>
        </p:spPr>
        <p:txBody>
          <a:bodyPr/>
          <a:lstStyle/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Recibimos un estimulo de algún tipo (Una notificación, un sonido, una vibración)</a:t>
            </a:r>
          </a:p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Abrimos nuestro teléfono celular y nos damos cuenta de que ahora una persona nueva nos “sigue” en TikTok.</a:t>
            </a:r>
          </a:p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Nuestro cerebro genera dopamina para recompensarnos por haber conseguido un nuevo seguidor.</a:t>
            </a:r>
          </a:p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Ya que estamos en la aplicación, comenzamos a ver videos.</a:t>
            </a:r>
          </a:p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Los videos que aveces aparecen nos gustan, generándonos dopamina. Aveces no. Nuestro cerebro se “condiciona” a ver videos.</a:t>
            </a:r>
          </a:p>
          <a:p>
            <a:pPr marL="82676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Al largo plazo, nuestro cerebro se acostumbra a niveles altos de dopamina, arruinando nuestra capacidad de concentrarnos en actividades que el cerebro no considera inmediatamente placenteras.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as redes sociales se aprovechan de nuestra necesidad de validación social y aceptació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 redes sociales se aprovechan de nuestra necesidad de validación social y aceptación.</a:t>
            </a:r>
          </a:p>
          <a:p>
            <a:pPr/>
            <a:r>
              <a:t>Los Me gusta, comentarios y seguidores en redes sociales estimulan nuestra producción de dopamina, manteniéndonos adictos.</a:t>
            </a:r>
          </a:p>
        </p:txBody>
      </p:sp>
      <p:pic>
        <p:nvPicPr>
          <p:cNvPr id="215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8457" t="0" r="1649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6" name="El impacto de la validación social."/>
          <p:cNvSpPr txBox="1"/>
          <p:nvPr>
            <p:ph type="title"/>
          </p:nvPr>
        </p:nvSpPr>
        <p:spPr>
          <a:xfrm>
            <a:off x="1206500" y="952500"/>
            <a:ext cx="9779000" cy="2375068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El impacto de la validación social.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31690" t="836" r="3322" b="0"/>
          <a:stretch>
            <a:fillRect/>
          </a:stretch>
        </p:blipFill>
        <p:spPr>
          <a:xfrm>
            <a:off x="12192000" y="1263848"/>
            <a:ext cx="10916874" cy="11094626"/>
          </a:xfrm>
          <a:prstGeom prst="rect">
            <a:avLst/>
          </a:prstGeom>
        </p:spPr>
      </p:pic>
      <p:sp>
        <p:nvSpPr>
          <p:cNvPr id="219" name="¿Porque Zuckerberg, Musk, Shou Zi Chew, y Mohan son tan crueles?"/>
          <p:cNvSpPr txBox="1"/>
          <p:nvPr>
            <p:ph type="title"/>
          </p:nvPr>
        </p:nvSpPr>
        <p:spPr>
          <a:xfrm>
            <a:off x="1407026" y="5568662"/>
            <a:ext cx="9779001" cy="2578676"/>
          </a:xfrm>
          <a:prstGeom prst="rect">
            <a:avLst/>
          </a:prstGeom>
        </p:spPr>
        <p:txBody>
          <a:bodyPr/>
          <a:lstStyle>
            <a:lvl1pPr defTabSz="1779987">
              <a:defRPr spc="-124" sz="6205"/>
            </a:lvl1pPr>
          </a:lstStyle>
          <a:p>
            <a:pPr/>
            <a:r>
              <a:t>¿Porque Zuckerberg, Musk, Shou Zi Chew, y Mohan son tan crueles?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Hot-air balloons viewed from below against a blue sky" descr="Hot-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22" name="Big Data y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y Machine Learning</a:t>
            </a:r>
          </a:p>
        </p:txBody>
      </p:sp>
      <p:sp>
        <p:nvSpPr>
          <p:cNvPr id="223" name="El monstruo que vive detrás de las redes sociale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monstruo que vive detrás de las redes sociales.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</a:t>
            </a:r>
          </a:p>
        </p:txBody>
      </p:sp>
      <p:sp>
        <p:nvSpPr>
          <p:cNvPr id="226" name="La espina dorsal de la era digital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 espina dorsal de la era digital.</a:t>
            </a:r>
          </a:p>
        </p:txBody>
      </p:sp>
      <p:sp>
        <p:nvSpPr>
          <p:cNvPr id="227" name="Big Data es una recolección enorme de datos. En la tecnología moderna se recaba a medida usamos las aplicacion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es una recolección enorme de datos. En la tecnología moderna se recaba a medida usamos las aplicaciones.</a:t>
            </a:r>
          </a:p>
          <a:p>
            <a:pPr/>
            <a:r>
              <a:t>Hay muchas interacciones obvias que se registran: a que contenido le damos like, que perfiles visitamos, que videos miramos, que posts comentamos, etc.</a:t>
            </a:r>
          </a:p>
          <a:p>
            <a:pPr/>
            <a:r>
              <a:t>Hay otras no tan obvias: en que posts nos detuvimos, que videos vimos mas de una vez, que comentarios íbamos a escribir pero borramos, pruebas A/B,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achine Learning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Learning.</a:t>
            </a:r>
          </a:p>
        </p:txBody>
      </p:sp>
      <p:sp>
        <p:nvSpPr>
          <p:cNvPr id="230" name="El monstruo automatizado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 monstruo automatizado.</a:t>
            </a:r>
          </a:p>
        </p:txBody>
      </p:sp>
      <p:sp>
        <p:nvSpPr>
          <p:cNvPr id="231" name="El machine learning es una rama de la inteligencia artificial, la cual permite a los sistemas aprender y tomar decisiones sin programación explici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machine learning es una rama de la inteligencia artificial, la cual permite a los sistemas aprender y tomar decisiones sin programación explicita.</a:t>
            </a:r>
          </a:p>
          <a:p>
            <a:pPr/>
            <a:r>
              <a:t>Se utilizan algoritmos para detectar patrones y “percepciones” en datasets gigantes. Estos algoritmos mejoran a medida los datasets van creciendo.</a:t>
            </a:r>
          </a:p>
          <a:p>
            <a:pPr/>
            <a:r>
              <a:t>Ejemplos en la vida real incluyen: recomendaciones de Netflix, autocorrector y texto predictivo en los teclados, y filtros anti spam.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¡Creado solo para ti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¡Creado solo para ti!</a:t>
            </a:r>
          </a:p>
        </p:txBody>
      </p:sp>
      <p:sp>
        <p:nvSpPr>
          <p:cNvPr id="234" name="La Experiencia de las Redes Sociales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 Experiencia de las Redes Sociales.</a:t>
            </a:r>
          </a:p>
        </p:txBody>
      </p:sp>
      <p:sp>
        <p:nvSpPr>
          <p:cNvPr id="235" name="La personalización del contenido se ha vuelto parte esencial de la experiencia de usuari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personalización del contenido se ha vuelto parte esencial de la experiencia de usuario.</a:t>
            </a:r>
          </a:p>
          <a:p>
            <a:pPr/>
            <a:r>
              <a:t>Las redes sociales utilizan tu información personal: demografía, comportamiento (clicks, likes, compartidos y comentarios), tus intereses y preferencias y tus patrones de uso de tu teléfono.</a:t>
            </a:r>
          </a:p>
          <a:p>
            <a:pPr/>
            <a:r>
              <a:t>Estos datos luego son analizados utilizando técnicas sofisticadas para identificar patrones, tendencias y comportamientos.</a:t>
            </a:r>
          </a:p>
          <a:p>
            <a:pPr/>
            <a:r>
              <a:t>Estos algoritmos están en constante aprendizaje, refinandose para poder adaptarse a tus gustos de forma </a:t>
            </a:r>
            <a:r>
              <a:rPr b="1"/>
              <a:t>perfecta.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ámaras de Eco y Filtro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Cámaras de Eco y Filtros.</a:t>
            </a:r>
          </a:p>
        </p:txBody>
      </p:sp>
      <p:sp>
        <p:nvSpPr>
          <p:cNvPr id="238" name="Cámaras de eco: Espacios virtuales donde las personas están expuestas solo a información que coincide con sus propias opiniones, creando un ciclo de refuerz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Cámaras de eco: </a:t>
            </a:r>
            <a:r>
              <a:rPr b="0"/>
              <a:t>Espacios virtuales donde las personas están expuestas solo a información que coincide con sus propias opiniones, creando un ciclo de refuerzo.</a:t>
            </a:r>
            <a:endParaRPr b="0"/>
          </a:p>
          <a:p>
            <a:pPr>
              <a:defRPr b="1"/>
            </a:pPr>
            <a:r>
              <a:t>Filtros de burbuja:</a:t>
            </a:r>
            <a:r>
              <a:rPr b="0"/>
              <a:t> Los algoritmos le muestran a los usuarios solo contenido que se alinee con sus patrones de comportamiento y preferencias conocidas.</a:t>
            </a:r>
            <a:endParaRPr b="0"/>
          </a:p>
          <a:p>
            <a:pPr>
              <a:defRPr b="1"/>
            </a:pPr>
            <a:r>
              <a:rPr b="0"/>
              <a:t>Es crucial entender que los algoritmos nos alimentan de información con la cual muy probablemente estemos de acuerdo para mantenernos dentro de su plataforma y filtraran la información del exterior.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Close-up of the top of a hot-air balloon viewed from above" descr="Close-up of the top of a hot-air balloon viewed from abov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1600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41" name="Impacto en el mundo real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Impacto en el mundo real.</a:t>
            </a:r>
          </a:p>
        </p:txBody>
      </p:sp>
      <p:sp>
        <p:nvSpPr>
          <p:cNvPr id="242" name="Como las redes sociales están destruyendo el mundo en el que vivimo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5005"/>
            </a:lvl1pPr>
          </a:lstStyle>
          <a:p>
            <a:pPr/>
            <a:r>
              <a:t>Como las redes sociales están destruyendo el mundo en el que vivimos.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recaució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633687">
              <a:defRPr spc="-155" sz="7772">
                <a:solidFill>
                  <a:schemeClr val="accent4"/>
                </a:solidFill>
              </a:defRPr>
            </a:pPr>
            <a:r>
              <a:t>Precaución</a:t>
            </a:r>
          </a:p>
          <a:p>
            <a:pPr defTabSz="1633687">
              <a:defRPr spc="-155" sz="7772"/>
            </a:pPr>
          </a:p>
          <a:p>
            <a:pPr defTabSz="1633687">
              <a:defRPr spc="-155" sz="7772"/>
            </a:pPr>
            <a:r>
              <a:t>La siguiente sección contiene contenido sensible.</a:t>
            </a:r>
          </a:p>
        </p:txBody>
      </p:sp>
      <p:pic>
        <p:nvPicPr>
          <p:cNvPr id="245" name="warning-emoji_hires.png" descr="warning-emoji_hi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5934" y="569539"/>
            <a:ext cx="3732132" cy="3732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genda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Agenda.</a:t>
            </a:r>
          </a:p>
        </p:txBody>
      </p:sp>
      <p:sp>
        <p:nvSpPr>
          <p:cNvPr id="156" name="El poder de la adicción: diseñando para “enganchar”…"/>
          <p:cNvSpPr txBox="1"/>
          <p:nvPr>
            <p:ph type="body" idx="1"/>
          </p:nvPr>
        </p:nvSpPr>
        <p:spPr>
          <a:xfrm>
            <a:off x="1206500" y="2934347"/>
            <a:ext cx="21971000" cy="9570169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El poder de la </a:t>
            </a:r>
            <a:r>
              <a:rPr b="1"/>
              <a:t>adicción</a:t>
            </a:r>
            <a:r>
              <a:t>: diseñando para “enganchar”</a:t>
            </a:r>
          </a:p>
          <a:p>
            <a:pPr marL="889000" indent="-889000">
              <a:buSzPct val="100000"/>
              <a:buAutoNum type="arabicPeriod" startAt="1"/>
            </a:pPr>
            <a:r>
              <a:t>El crecimiento del Machine Learning.</a:t>
            </a:r>
          </a:p>
          <a:p>
            <a:pPr marL="889000" indent="-889000">
              <a:buSzPct val="100000"/>
              <a:buAutoNum type="arabicPeriod" startAt="1"/>
            </a:pPr>
            <a:r>
              <a:t>Consecuencias en el mundo real: El escándalo de Cambridge Analytica.</a:t>
            </a:r>
          </a:p>
          <a:p>
            <a:pPr marL="889000" indent="-889000">
              <a:buSzPct val="100000"/>
              <a:buAutoNum type="arabicPeriod" startAt="1"/>
            </a:pPr>
            <a:r>
              <a:t>Estrategias para la supervivencia digital.</a:t>
            </a:r>
          </a:p>
          <a:p>
            <a:pPr marL="889000" indent="-889000">
              <a:buSzPct val="100000"/>
              <a:buAutoNum type="arabicPeriod" startAt="1"/>
            </a:pPr>
            <a:r>
              <a:t>La tecnología como un aliado, no un amo.</a:t>
            </a:r>
          </a:p>
          <a:p>
            <a:pPr marL="889000" indent="-889000">
              <a:buSzPct val="100000"/>
              <a:buAutoNum type="arabicPeriod" startAt="1"/>
            </a:pPr>
            <a:r>
              <a:t>Preguntas y respuestas.</a:t>
            </a:r>
          </a:p>
          <a:p>
            <a:pPr marL="889000" indent="-889000">
              <a:buSzPct val="100000"/>
              <a:buAutoNum type="arabicPeriod" startAt="1"/>
            </a:pPr>
            <a:r>
              <a:t>Recursos adicionales.</a:t>
            </a:r>
          </a:p>
          <a:p>
            <a:pPr marL="889000" indent="-889000">
              <a:buSzPct val="100000"/>
              <a:buAutoNum type="arabicPeriod" startAt="1"/>
            </a:pPr>
            <a:r>
              <a:t>Gracias y cierre.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aso de estudio #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Caso de estudio #1</a:t>
            </a:r>
          </a:p>
        </p:txBody>
      </p:sp>
      <p:sp>
        <p:nvSpPr>
          <p:cNvPr id="248" name="Actores rusos comenzaron una campaña de desinformación para manipular las elecciones presidenciales en 2016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Actores rusos comenzaron una campaña de desinformación para manipular las elecciones presidenciales en 2016.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Sembraron contenido divisivo en redes sociales, organizando marchas y amplificaron la polarización política.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Investigación y escrutinio público revelaron la extensión de la influencia externa en la elección.</a:t>
            </a:r>
          </a:p>
        </p:txBody>
      </p:sp>
      <p:pic>
        <p:nvPicPr>
          <p:cNvPr id="24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613" r="0" b="19203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0" name="Elecciones presidenciales en los Estados Unidos en 2016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Elecciones presidenciales en los Estados Unidos en 2016.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aso de estudio #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Caso de estudio #2</a:t>
            </a:r>
          </a:p>
        </p:txBody>
      </p:sp>
      <p:sp>
        <p:nvSpPr>
          <p:cNvPr id="253" name="ElsaGate se refiere a videos de contenido perturbador en la plataforma de Youtube Kids. Los videos tenían carácter sexual, violento o perturbado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ElsaGate se refiere a videos de contenido perturbador en la plataforma de Youtube Kids. Los videos tenían carácter sexual, violento o perturbador.</a:t>
            </a:r>
          </a:p>
          <a:p>
            <a:pPr/>
            <a:r>
              <a:t>Actores maliciosos se aprovecharon del algoritmo de recomendación para causar daño psicológico a miles de niños.</a:t>
            </a:r>
          </a:p>
        </p:txBody>
      </p:sp>
      <p:pic>
        <p:nvPicPr>
          <p:cNvPr id="254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5023" t="0" r="1883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5" name="Elsa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ElsaGate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aso de estudio #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Caso de estudio #3</a:t>
            </a:r>
          </a:p>
        </p:txBody>
      </p:sp>
      <p:sp>
        <p:nvSpPr>
          <p:cNvPr id="258" name="Durante la crisis Rohingya en Myanmar, Facebook fue utilizado para esparcir discursos de odio en contra de una minoría musulmana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Durante la crisis Rohingya en Myanmar, Facebook fue utilizado para esparcir discursos de odio en contra de una minoría musulmana.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El discurso de odio y la desinformación fueron el combustible de la limpieza etnica ocurrida, resultando en la muerte, desplazamiento y sufrimiento de miles de personas.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NU señaló a Facebook como un “factor contribuyente” a la crisis.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Este caso muestra la radicalización que causan las redes sociales, y los retos de regular contenido en regiones con tensiones etnicas y políticas.</a:t>
            </a:r>
          </a:p>
        </p:txBody>
      </p:sp>
      <p:pic>
        <p:nvPicPr>
          <p:cNvPr id="25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134" t="0" r="3275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0" name="La Masacre etnica en Myanm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11770">
              <a:defRPr spc="-105" sz="5270"/>
            </a:lvl1pPr>
          </a:lstStyle>
          <a:p>
            <a:pPr/>
            <a:r>
              <a:t>La Masacre etnica en Myanmar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tros riesgos de las redes social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Otros riesgos de las redes sociales.</a:t>
            </a:r>
          </a:p>
        </p:txBody>
      </p:sp>
      <p:sp>
        <p:nvSpPr>
          <p:cNvPr id="263" name="Cyberbullying y suicidio: En multiples instancias individuos, particularmente niños y adolescentes, han sido acosados a través de redes sociales, desembocando en malestar emocional, depresión y en algunos casos incluso suicidio.…"/>
          <p:cNvSpPr txBox="1"/>
          <p:nvPr>
            <p:ph type="body" idx="1"/>
          </p:nvPr>
        </p:nvSpPr>
        <p:spPr>
          <a:xfrm>
            <a:off x="1206500" y="2868946"/>
            <a:ext cx="21971000" cy="9635570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b="1" sz="3936"/>
            </a:pPr>
            <a:r>
              <a:t>Cyberbullying y suicidio: </a:t>
            </a:r>
            <a:r>
              <a:rPr b="0"/>
              <a:t>En multiples instancias individuos, particularmente niños y adolescentes, han sido acosados a través de redes sociales, desembocando en malestar emocional, depresión y en algunos casos incluso suicidio.</a:t>
            </a:r>
            <a:endParaRPr b="0"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Depredadores sexuales en linea: </a:t>
            </a:r>
            <a:r>
              <a:rPr b="0"/>
              <a:t>En muchas instancias, depredadores sexuales han utilizado las redes sociales para encontrar y conectar con sus víctimas.</a:t>
            </a:r>
            <a:endParaRPr b="0"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Daño reputaciones y calumnias: </a:t>
            </a:r>
            <a:r>
              <a:rPr b="0"/>
              <a:t>Instancias donde individuos han sido humillados públicamente, perdido su reputación o su forma de vida debido a post virales o campañas de acoso.</a:t>
            </a:r>
            <a:endParaRPr b="0"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Impacto en la salud mental: </a:t>
            </a:r>
            <a:r>
              <a:rPr b="0"/>
              <a:t>Numerosos estudios muestran correlación entre el uso excesivo de redes sociales y un aumento en tasas de ansiedad, depresión y sentimientos de dismorfia.</a:t>
            </a:r>
            <a:endParaRPr b="0"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Pánico y esparcimiento de noticias falsas: </a:t>
            </a:r>
            <a:r>
              <a:rPr b="0"/>
              <a:t>Instancias donde noticias falsas mostradas en redes sociales han llevado al pánico, desinformación y daño a individuos y comunidades.</a:t>
            </a:r>
            <a:endParaRPr b="0"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DeepFake: </a:t>
            </a:r>
            <a:r>
              <a:rPr b="0"/>
              <a:t>Uso de inteligencia artificial para falsificar videos, fotografías o audios de personas.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Close-up of the top of a hot-air balloon viewed from above" descr="Close-up of the top of a hot-air balloon viewed from abov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33" r="0" b="783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66" name="Una guía de supervivencia en linea."/>
          <p:cNvSpPr txBox="1"/>
          <p:nvPr>
            <p:ph type="title"/>
          </p:nvPr>
        </p:nvSpPr>
        <p:spPr>
          <a:xfrm>
            <a:off x="1206500" y="8555121"/>
            <a:ext cx="21971000" cy="4648201"/>
          </a:xfrm>
          <a:prstGeom prst="rect">
            <a:avLst/>
          </a:prstGeom>
        </p:spPr>
        <p:txBody>
          <a:bodyPr/>
          <a:lstStyle/>
          <a:p>
            <a:pPr/>
            <a:r>
              <a:t>Una guía de supervivencia en linea.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rotege tu privacidad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Protege tu privacidad.</a:t>
            </a:r>
          </a:p>
        </p:txBody>
      </p:sp>
      <p:sp>
        <p:nvSpPr>
          <p:cNvPr id="269" name="Se consiente de la información que compartes en línea, incluso de la que las redes sociales y otras aplicaciones recaudan sin tu conocimiento.…"/>
          <p:cNvSpPr txBox="1"/>
          <p:nvPr>
            <p:ph type="body" idx="1"/>
          </p:nvPr>
        </p:nvSpPr>
        <p:spPr>
          <a:xfrm>
            <a:off x="1206500" y="2954587"/>
            <a:ext cx="21971000" cy="9549929"/>
          </a:xfrm>
          <a:prstGeom prst="rect">
            <a:avLst/>
          </a:prstGeom>
        </p:spPr>
        <p:txBody>
          <a:bodyPr/>
          <a:lstStyle/>
          <a:p>
            <a:pPr/>
            <a:r>
              <a:t>Se consiente de la información que compartes en línea, incluso de la que las redes sociales y otras aplicaciones recaudan sin tu conocimiento. </a:t>
            </a:r>
          </a:p>
          <a:p>
            <a:pPr/>
            <a:r>
              <a:t>Hay dispositivos que son más seguros que otros, hay aplicaciones que son más seguras que otras.</a:t>
            </a:r>
          </a:p>
          <a:p>
            <a:pPr/>
            <a:r>
              <a:t>Se consiente de los permisos que le permites tener a las aplicaciones en tu teléfono. En lugar de compartir toda tu galería, comparte solo las fotografías que deseas publicar por ejemplo.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lfabetismo en medio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Alfabetismo en medios.</a:t>
            </a:r>
          </a:p>
        </p:txBody>
      </p:sp>
      <p:sp>
        <p:nvSpPr>
          <p:cNvPr id="272" name="Es importante educarte a ti mismo y educar a tu comunidad acerca de como evaluar de manera critica fuentes de información.…"/>
          <p:cNvSpPr txBox="1"/>
          <p:nvPr>
            <p:ph type="body" idx="1"/>
          </p:nvPr>
        </p:nvSpPr>
        <p:spPr>
          <a:xfrm>
            <a:off x="1206500" y="2954587"/>
            <a:ext cx="21971000" cy="9549929"/>
          </a:xfrm>
          <a:prstGeom prst="rect">
            <a:avLst/>
          </a:prstGeom>
        </p:spPr>
        <p:txBody>
          <a:bodyPr/>
          <a:lstStyle/>
          <a:p>
            <a:pPr/>
            <a:r>
              <a:t>Es importante educarte a ti mismo y educar a tu comunidad acerca de como evaluar de manera critica fuentes de información.</a:t>
            </a:r>
          </a:p>
          <a:p>
            <a:pPr lvl="2"/>
            <a:r>
              <a:t>¿Es demasiado bueno para ser cierto? ¿Es demasiado malo para ser cierto? ¿Quién me lo dice es una persona confiable? ¿Estoy seguro que esta persona es quien dice ser?</a:t>
            </a:r>
          </a:p>
          <a:p>
            <a:pPr lvl="1"/>
            <a:r>
              <a:t>Verifica todos los hechos que leas en redes sociales y forma tu propia opinión.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Detox Digital y uso saludable de la tecnología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Detox Digital y uso saludable de la tecnología.</a:t>
            </a:r>
          </a:p>
        </p:txBody>
      </p:sp>
      <p:sp>
        <p:nvSpPr>
          <p:cNvPr id="275" name="Agendar con anticipación espacios donde no se usara el teléfono y participar en actividades fuera de linea.…"/>
          <p:cNvSpPr txBox="1"/>
          <p:nvPr>
            <p:ph type="body" idx="1"/>
          </p:nvPr>
        </p:nvSpPr>
        <p:spPr>
          <a:xfrm>
            <a:off x="1206500" y="2954587"/>
            <a:ext cx="21971000" cy="9549929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Agendar con anticipación espacios donde no se usara el teléfono y participar en actividades fuera de linea.</a:t>
            </a:r>
          </a:p>
          <a:p>
            <a:pPr lvl="2" marL="1700783" indent="-566927" defTabSz="2267655">
              <a:spcBef>
                <a:spcPts val="4100"/>
              </a:spcBef>
              <a:defRPr sz="4464"/>
            </a:pPr>
            <a:r>
              <a:t>Si sientes que tienes un problema de adicción busca ayuda profesional.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Limitar el tiempo en pantallas a un límite sano para tu estilo de vida. Tener una rutina, donde se permita ver y usar las redes sociales.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Imponerse limites personales.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Reducir la cantidad de notificaciones que se reciben en el teléfono, mi regla personal: ¿La integridad física, mental o económica de alguien esta en riesgo si no reviso esta notificación en los próximos cinco minutos?</a:t>
            </a:r>
          </a:p>
          <a:p>
            <a:pPr marL="566927" indent="-566927" defTabSz="2267655">
              <a:spcBef>
                <a:spcPts val="4100"/>
              </a:spcBef>
              <a:defRPr b="1" sz="4464"/>
            </a:pPr>
            <a:r>
              <a:t>No se supone que te diviertas el 100% del tiempo, estar aburrido es parte de la vida.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Herramientas de productivi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Herramientas de productividad</a:t>
            </a:r>
          </a:p>
        </p:txBody>
      </p:sp>
      <p:sp>
        <p:nvSpPr>
          <p:cNvPr id="278" name="Hay muchas herramientas tecnológicas hechas para ayudarte a cumplir tus metas.…"/>
          <p:cNvSpPr txBox="1"/>
          <p:nvPr>
            <p:ph type="body" sz="half" idx="1"/>
          </p:nvPr>
        </p:nvSpPr>
        <p:spPr>
          <a:xfrm>
            <a:off x="1206500" y="3342063"/>
            <a:ext cx="21971000" cy="5249668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Hay muchas herramientas tecnológicas hechas para ayudarte a cumplir tus metas.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Herramientas como Zapier te ayudan a automatizar tareas repetitivas.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Asana y Trello te ayudan a llevar un control sobre tus tareas pendientes.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Workspace y Office te ayudan a escribir documentos rápidamente y fácilmente.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RescueTime te ayuda a llevar control del tiempo que utilizas la computadora.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prendizaje en linea y desarrollo personal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Aprendizaje en linea y desarrollo personal.</a:t>
            </a:r>
          </a:p>
        </p:txBody>
      </p:sp>
      <p:sp>
        <p:nvSpPr>
          <p:cNvPr id="281" name="Plataformas como Coursera, edX, Khan Academy, LinkedIn Learning o Udemy te permiten recibir educación a precios accesibles.…"/>
          <p:cNvSpPr txBox="1"/>
          <p:nvPr>
            <p:ph type="body" sz="half" idx="1"/>
          </p:nvPr>
        </p:nvSpPr>
        <p:spPr>
          <a:xfrm>
            <a:off x="1206500" y="3342063"/>
            <a:ext cx="21971000" cy="5850357"/>
          </a:xfrm>
          <a:prstGeom prst="rect">
            <a:avLst/>
          </a:prstGeom>
        </p:spPr>
        <p:txBody>
          <a:bodyPr/>
          <a:lstStyle/>
          <a:p>
            <a:pPr marL="505968" indent="-505968" defTabSz="2023821">
              <a:spcBef>
                <a:spcPts val="3700"/>
              </a:spcBef>
              <a:defRPr sz="3984"/>
            </a:pPr>
            <a:r>
              <a:t>Plataformas como Coursera, edX, Khan Academy, LinkedIn Learning o Udemy te permiten recibir educación a precios accesibles.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Estas plataformas pueden ayudarte a adquirir nuevas habilidades o potenciar las que ya tienes, te dan la flexibilidad de aprender desde donde estes a la hora que desees.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Aplicaciones como Headspace, Talksapce, y Calm te ayudan a meditar y preservar tu bienestar mental.</a:t>
            </a:r>
          </a:p>
          <a:p>
            <a:pPr marL="505968" indent="-505968" defTabSz="2023821">
              <a:spcBef>
                <a:spcPts val="3700"/>
              </a:spcBef>
              <a:defRPr sz="3984"/>
            </a:pPr>
            <a:r>
              <a:t>7Cups ayuda a las personas a conectar con otros seres humanos y desahogar sus problemas.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ilhouettes-of-people-taking-photos-of-fountain-an-2022-11-14-11-05-24-utc.jpeg" descr="silhouettes-of-people-taking-photos-of-fountain-an-2022-11-14-11-05-24-ut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4099" y="-733721"/>
            <a:ext cx="24734093" cy="1648939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Rectangle"/>
          <p:cNvSpPr/>
          <p:nvPr/>
        </p:nvSpPr>
        <p:spPr>
          <a:xfrm>
            <a:off x="-351575" y="-86895"/>
            <a:ext cx="24768997" cy="13716001"/>
          </a:xfrm>
          <a:prstGeom prst="rect">
            <a:avLst/>
          </a:prstGeom>
          <a:solidFill>
            <a:srgbClr val="000000">
              <a:alpha val="502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La era digital: por que importa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La era digital: por que importa.</a:t>
            </a:r>
          </a:p>
        </p:txBody>
      </p:sp>
      <p:sp>
        <p:nvSpPr>
          <p:cNvPr id="161" name="5.3MM de personas tienen acceso al internet (65% de la población mundial)…"/>
          <p:cNvSpPr txBox="1"/>
          <p:nvPr>
            <p:ph type="body" sz="half" idx="1"/>
          </p:nvPr>
        </p:nvSpPr>
        <p:spPr>
          <a:xfrm>
            <a:off x="1206500" y="2901114"/>
            <a:ext cx="21489424" cy="5580913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5.3MM de personas tienen acceso al internet (65% de la población mundial)</a:t>
            </a:r>
          </a:p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Facebook tiene más de 3 MM de usuarios activos al mes.</a:t>
            </a:r>
          </a:p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Facebook genera alrededor de 4 petabytes de datos al día.</a:t>
            </a:r>
          </a:p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El usuario promedio tiene 2,617 interacciones diarias con su celular.</a:t>
            </a:r>
          </a:p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El 75.4% de los Estado Unidenses se consideran a si mismos “adictos a sus celulares”</a:t>
            </a:r>
          </a:p>
          <a:p>
            <a:pPr marL="445008" indent="-445008" defTabSz="1779987">
              <a:spcBef>
                <a:spcPts val="3200"/>
              </a:spcBef>
              <a:defRPr sz="3504">
                <a:solidFill>
                  <a:srgbClr val="FFFFFF"/>
                </a:solidFill>
              </a:defRPr>
            </a:pPr>
            <a:r>
              <a:t>En los últimos 10 años, el TDAH en niños entre 5 y 11 años ha aumentado un 26%, mientras que el TDAH en adultos ha aumentado un </a:t>
            </a:r>
            <a:r>
              <a:rPr b="1"/>
              <a:t>123% </a:t>
            </a:r>
            <a:r>
              <a:t>(American Psychiatric Association)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munidades en lin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Comunidades en linea</a:t>
            </a:r>
          </a:p>
        </p:txBody>
      </p:sp>
      <p:sp>
        <p:nvSpPr>
          <p:cNvPr id="284" name="Foros, comunidades y grupos de redes sociales te ayudan a conectar con personas que tienen intereses similares a los tuyos.…"/>
          <p:cNvSpPr txBox="1"/>
          <p:nvPr>
            <p:ph type="body" idx="1"/>
          </p:nvPr>
        </p:nvSpPr>
        <p:spPr>
          <a:xfrm>
            <a:off x="1206500" y="3510317"/>
            <a:ext cx="21971000" cy="8994199"/>
          </a:xfrm>
          <a:prstGeom prst="rect">
            <a:avLst/>
          </a:prstGeom>
        </p:spPr>
        <p:txBody>
          <a:bodyPr/>
          <a:lstStyle/>
          <a:p>
            <a:pPr/>
            <a:r>
              <a:t>Foros, comunidades y grupos de redes sociales te ayudan a conectar con personas que tienen intereses similares a los tuyos.</a:t>
            </a:r>
          </a:p>
          <a:p>
            <a:pPr/>
            <a:r>
              <a:t>Es crucial para tu desarrollo personal encontrar una comunidad que te apoye, y que te empuje a aprender y conocer a otros.</a:t>
            </a:r>
          </a:p>
          <a:p>
            <a:pPr/>
            <a:r>
              <a:t>Ahora más que nunca es más fácil colaborar con personas alrededor del mundo que comparten tus metas y proyectos.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Close-up of the top of a hot-air balloon viewed from above" descr="Close-up of the top of a hot-air balloon viewed from abov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87" name="Conclus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El internet fue inventado en 1983 y según; cierta evidencia científica el homosapiens ha existido desde el 190,000 AC.…"/>
          <p:cNvSpPr txBox="1"/>
          <p:nvPr>
            <p:ph type="body" sz="half" idx="1"/>
          </p:nvPr>
        </p:nvSpPr>
        <p:spPr>
          <a:xfrm>
            <a:off x="1206500" y="2533430"/>
            <a:ext cx="9779000" cy="9971704"/>
          </a:xfrm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El internet fue inventado en 1983 y según; cierta evidencia científica el homosapiens ha existido desde el 190,000 AC.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El internet ha estado presente en el 0.0002% de nuestra existencia.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Estamos lejos de estar preparados para el impacto que el internet tiene en nosotros.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Nuestra decisión personal es si lo vamos a usar para potenciar nuestras capacidades o nos convertiremos en su esclavo.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Nuestro deber como profesionales de la computación es advertir de los peligros y beneficios de esta tecnología a otros.</a:t>
            </a:r>
          </a:p>
        </p:txBody>
      </p:sp>
      <p:pic>
        <p:nvPicPr>
          <p:cNvPr id="290" name="Close-up of the top of a hot-air balloon viewed from above" descr="Close-up of the top of a hot-air balloon viewed from abov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1" name="El internet como herramien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pc="-112" sz="5610"/>
            </a:lvl1pPr>
          </a:lstStyle>
          <a:p>
            <a:pPr/>
            <a:r>
              <a:t>El internet como herramienta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04" t="0" r="11714" b="0"/>
          <a:stretch>
            <a:fillRect/>
          </a:stretch>
        </p:blipFill>
        <p:spPr>
          <a:xfrm>
            <a:off x="1096210" y="1170269"/>
            <a:ext cx="10916874" cy="11188205"/>
          </a:xfrm>
          <a:prstGeom prst="rect">
            <a:avLst/>
          </a:prstGeom>
        </p:spPr>
      </p:pic>
      <p:pic>
        <p:nvPicPr>
          <p:cNvPr id="294" name="Hot-air balloons viewed from below against a blue sky" descr="Hot-air balloons viewed from below against a blue sky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3392" y="1327895"/>
            <a:ext cx="7235456" cy="10872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Hot-air balloons viewed from below against a blue sky" descr="Hot-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324" r="0" b="732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97" name="El futuro digital esta en sus mano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El futuro digital esta en sus manos.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¿Pregunta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ursos adicional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Recursos adicionales.</a:t>
            </a:r>
          </a:p>
        </p:txBody>
      </p:sp>
      <p:sp>
        <p:nvSpPr>
          <p:cNvPr id="302" name="El dilema social, disponible en Netflix.…"/>
          <p:cNvSpPr txBox="1"/>
          <p:nvPr>
            <p:ph type="body" idx="1"/>
          </p:nvPr>
        </p:nvSpPr>
        <p:spPr>
          <a:xfrm>
            <a:off x="1206500" y="2726175"/>
            <a:ext cx="21971000" cy="9778341"/>
          </a:xfrm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  <a:defRPr b="1"/>
            </a:pPr>
            <a:r>
              <a:t>El dilema social, </a:t>
            </a:r>
            <a:r>
              <a:rPr b="0"/>
              <a:t>disponible en Netflix.</a:t>
            </a:r>
            <a:endParaRPr b="0"/>
          </a:p>
          <a:p>
            <a:pPr marL="698500" indent="-698500">
              <a:buSzPct val="123000"/>
              <a:buChar char="•"/>
              <a:defRPr b="1"/>
            </a:pPr>
            <a:r>
              <a:t>Indistraible, </a:t>
            </a:r>
            <a:r>
              <a:rPr b="0"/>
              <a:t>Nir Eyal.</a:t>
            </a:r>
            <a:endParaRPr b="0"/>
          </a:p>
          <a:p>
            <a:pPr marL="698500" indent="-698500">
              <a:buSzPct val="123000"/>
              <a:buChar char="•"/>
              <a:defRPr b="1"/>
            </a:pPr>
            <a:r>
              <a:t>Minimalismo digital,</a:t>
            </a:r>
            <a:r>
              <a:rPr b="0"/>
              <a:t> por Cal Newport.</a:t>
            </a:r>
            <a:endParaRPr b="0"/>
          </a:p>
          <a:p>
            <a:pPr marL="698500" indent="-698500">
              <a:buSzPct val="123000"/>
              <a:buChar char="•"/>
              <a:defRPr b="1"/>
            </a:pPr>
            <a:r>
              <a:t>Diez argumentos para que elimines tus redes sociales ahora, </a:t>
            </a:r>
            <a:r>
              <a:rPr b="0"/>
              <a:t>Por Jaron Lanier.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¡Muchas gracias por su atención!"/>
          <p:cNvSpPr txBox="1"/>
          <p:nvPr>
            <p:ph type="body" sz="half" idx="1"/>
          </p:nvPr>
        </p:nvSpPr>
        <p:spPr>
          <a:xfrm>
            <a:off x="1487236" y="1765896"/>
            <a:ext cx="21971001" cy="3874313"/>
          </a:xfrm>
          <a:prstGeom prst="rect">
            <a:avLst/>
          </a:prstGeom>
        </p:spPr>
        <p:txBody>
          <a:bodyPr/>
          <a:lstStyle/>
          <a:p>
            <a:pPr/>
            <a:r>
              <a:t>¡Muchas gracias por su atención!</a:t>
            </a:r>
          </a:p>
        </p:txBody>
      </p:sp>
      <p:sp>
        <p:nvSpPr>
          <p:cNvPr id="305" name="El contenido de esta presentación esta disponible mediante la licencia de MIT, a excepción de sus…"/>
          <p:cNvSpPr txBox="1"/>
          <p:nvPr/>
        </p:nvSpPr>
        <p:spPr>
          <a:xfrm>
            <a:off x="700988" y="5283876"/>
            <a:ext cx="22982023" cy="777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El contenido de esta presentación esta disponible mediante la licencia de MIT, a excepción de sus </a:t>
            </a:r>
          </a:p>
          <a:p>
            <a:pPr>
              <a:defRPr sz="3200"/>
            </a:pPr>
            <a:r>
              <a:t>imágenes las cuales pertenecen a sus respectivos autores.</a:t>
            </a:r>
          </a:p>
          <a:p>
            <a:pPr>
              <a:defRPr sz="3200"/>
            </a:pPr>
            <a:r>
              <a:t>Si desea utilizar esta presentación, modificarla, ya sea de manera comercial o no, puede hacerlo mediante el siguiente enlace: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https://github.com/NelsonMilla/sobrevivirenlaerainfo</a:t>
            </a:r>
          </a:p>
          <a:p>
            <a:pPr>
              <a:defRPr sz="3200"/>
            </a:pPr>
          </a:p>
          <a:p>
            <a:pPr>
              <a:defRPr sz="3200"/>
            </a:pPr>
            <a:r>
              <a:t>Creada por Nelson Milla el 24 de septiembre de 2023.</a:t>
            </a:r>
          </a:p>
        </p:txBody>
      </p:sp>
      <p:pic>
        <p:nvPicPr>
          <p:cNvPr id="306" name="frame.png" descr="fra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6263" y="6985000"/>
            <a:ext cx="4371475" cy="4371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¡Tenemos un problema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¡Tenemos un problema!</a:t>
            </a:r>
          </a:p>
        </p:txBody>
      </p:sp>
      <p:sp>
        <p:nvSpPr>
          <p:cNvPr id="164" name="Por eso vamos a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Por eso vamos a…</a:t>
            </a:r>
          </a:p>
        </p:txBody>
      </p:sp>
      <p:sp>
        <p:nvSpPr>
          <p:cNvPr id="165" name="Entender como y porque los productos tecnológicos están diseñados para generar adicción.…"/>
          <p:cNvSpPr txBox="1"/>
          <p:nvPr>
            <p:ph type="body" idx="1"/>
          </p:nvPr>
        </p:nvSpPr>
        <p:spPr>
          <a:xfrm>
            <a:off x="3385552" y="3473136"/>
            <a:ext cx="19369303" cy="7278375"/>
          </a:xfrm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Entender como y porque los productos tecnológicos están diseñados para generar adicción.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Explorar la psicología que hay detrás de la adicción y el acondicionamiento intermitente.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Examinar el papel que ha jugado el machine learning para “engancharnos” en las redes sociales.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Ver las consecuencias que esto ya esta teniendo en el “mundo real” fuera del internet.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Aprender herramientas practicas para utilizar la tecnología de manera consiente.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Hot-air balloons viewed from below against a blue sky" descr="Hot-air balloons viewed from below against a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8" name="El poder de la adicción."/>
          <p:cNvSpPr txBox="1"/>
          <p:nvPr>
            <p:ph type="title"/>
          </p:nvPr>
        </p:nvSpPr>
        <p:spPr>
          <a:xfrm>
            <a:off x="1206500" y="6469647"/>
            <a:ext cx="21971000" cy="4648201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88900" dist="38100" dir="18900000">
                    <a:srgbClr val="000000"/>
                  </a:outerShdw>
                </a:effectLst>
              </a:defRPr>
            </a:lvl1pPr>
          </a:lstStyle>
          <a:p>
            <a:pPr/>
            <a:r>
              <a:t>El poder de la adicción.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Uno de los culpabl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/>
            </a:lvl1pPr>
          </a:lstStyle>
          <a:p>
            <a:pPr/>
            <a:r>
              <a:t>Uno de los culpables</a:t>
            </a:r>
          </a:p>
        </p:txBody>
      </p:sp>
      <p:sp>
        <p:nvSpPr>
          <p:cNvPr id="171" name="Ingeniero del comportamient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Ingeniero del comportamiento.</a:t>
            </a:r>
          </a:p>
          <a:p>
            <a:pPr/>
            <a:r>
              <a:t>Escribió </a:t>
            </a:r>
            <a:r>
              <a:rPr b="1"/>
              <a:t>Hooked, </a:t>
            </a:r>
            <a:r>
              <a:t>un libro influyente en Silicon Valley.</a:t>
            </a:r>
          </a:p>
          <a:p>
            <a:pPr/>
            <a:r>
              <a:t>Enseña a crear productos que generen hábitos mediante el “modelo hooked”.</a:t>
            </a:r>
          </a:p>
          <a:p>
            <a:pPr/>
            <a:r>
              <a:t>También escribió </a:t>
            </a:r>
            <a:r>
              <a:rPr b="1"/>
              <a:t>Indistraible </a:t>
            </a:r>
            <a:r>
              <a:t>como una solución a los productos adictivos.</a:t>
            </a:r>
          </a:p>
        </p:txBody>
      </p:sp>
      <p:pic>
        <p:nvPicPr>
          <p:cNvPr id="172" name="Close-up of a hot-air balloon viewed from below" descr="Close-up of a hot-air balloon viewed from below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9932" y="3129954"/>
            <a:ext cx="10900483" cy="7455931"/>
          </a:xfrm>
          <a:prstGeom prst="rect">
            <a:avLst/>
          </a:prstGeom>
        </p:spPr>
      </p:pic>
      <p:sp>
        <p:nvSpPr>
          <p:cNvPr id="173" name="Nir Ey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Nir Eyal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-1729874" y="909708"/>
            <a:ext cx="24384002" cy="13294239"/>
            <a:chOff x="0" y="0"/>
            <a:chExt cx="24384001" cy="13294237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98274"/>
              <a:ext cx="24384002" cy="1276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Rectangle"/>
            <p:cNvSpPr/>
            <p:nvPr/>
          </p:nvSpPr>
          <p:spPr>
            <a:xfrm>
              <a:off x="20581047" y="11565349"/>
              <a:ext cx="3495241" cy="17288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8942901" y="0"/>
              <a:ext cx="6498199" cy="1728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5612517" y="2139072"/>
              <a:ext cx="3495241" cy="1118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9" name="Gancho"/>
            <p:cNvSpPr txBox="1"/>
            <p:nvPr/>
          </p:nvSpPr>
          <p:spPr>
            <a:xfrm>
              <a:off x="6321767" y="2475737"/>
              <a:ext cx="2076741" cy="762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solidFill>
                    <a:srgbClr val="0433FF"/>
                  </a:solidFill>
                </a:defRPr>
              </a:lvl1pPr>
            </a:lstStyle>
            <a:p>
              <a:pPr/>
              <a:r>
                <a:t>Gancho</a:t>
              </a:r>
            </a:p>
          </p:txBody>
        </p:sp>
        <p:sp>
          <p:nvSpPr>
            <p:cNvPr id="180" name="Rectangle"/>
            <p:cNvSpPr/>
            <p:nvPr/>
          </p:nvSpPr>
          <p:spPr>
            <a:xfrm>
              <a:off x="14630034" y="2493949"/>
              <a:ext cx="3495241" cy="11185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1" name="Acción"/>
            <p:cNvSpPr txBox="1"/>
            <p:nvPr/>
          </p:nvSpPr>
          <p:spPr>
            <a:xfrm>
              <a:off x="15817891" y="2475737"/>
              <a:ext cx="1864607" cy="7629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solidFill>
                    <a:srgbClr val="0433FF"/>
                  </a:solidFill>
                </a:defRPr>
              </a:lvl1pPr>
            </a:lstStyle>
            <a:p>
              <a:pPr/>
              <a:r>
                <a:t>Acción</a:t>
              </a:r>
            </a:p>
          </p:txBody>
        </p:sp>
        <p:sp>
          <p:nvSpPr>
            <p:cNvPr id="182" name="Rectangle"/>
            <p:cNvSpPr/>
            <p:nvPr/>
          </p:nvSpPr>
          <p:spPr>
            <a:xfrm>
              <a:off x="15276090" y="10692517"/>
              <a:ext cx="3495241" cy="1605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" name="Recompensa…"/>
            <p:cNvSpPr txBox="1"/>
            <p:nvPr/>
          </p:nvSpPr>
          <p:spPr>
            <a:xfrm>
              <a:off x="15246241" y="10026883"/>
              <a:ext cx="3554941" cy="1402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3000">
                  <a:solidFill>
                    <a:srgbClr val="0433FF"/>
                  </a:solidFill>
                </a:defRPr>
              </a:pPr>
              <a:r>
                <a:t>Recompensa </a:t>
              </a:r>
            </a:p>
            <a:p>
              <a:pPr>
                <a:defRPr b="1" sz="3000">
                  <a:solidFill>
                    <a:srgbClr val="0433FF"/>
                  </a:solidFill>
                </a:defRPr>
              </a:pPr>
              <a:r>
                <a:t>Intermitente</a:t>
              </a:r>
            </a:p>
          </p:txBody>
        </p:sp>
        <p:sp>
          <p:nvSpPr>
            <p:cNvPr id="184" name="Rectangle"/>
            <p:cNvSpPr/>
            <p:nvPr/>
          </p:nvSpPr>
          <p:spPr>
            <a:xfrm>
              <a:off x="5457826" y="10410435"/>
              <a:ext cx="3495242" cy="1605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5" name="Inversión"/>
            <p:cNvSpPr txBox="1"/>
            <p:nvPr/>
          </p:nvSpPr>
          <p:spPr>
            <a:xfrm>
              <a:off x="6149051" y="10346728"/>
              <a:ext cx="2422173" cy="7629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solidFill>
                    <a:srgbClr val="0433FF"/>
                  </a:solidFill>
                </a:defRPr>
              </a:lvl1pPr>
            </a:lstStyle>
            <a:p>
              <a:pPr/>
              <a:r>
                <a:t>Inversión</a:t>
              </a:r>
            </a:p>
          </p:txBody>
        </p:sp>
        <p:sp>
          <p:nvSpPr>
            <p:cNvPr id="186" name="Rectangle"/>
            <p:cNvSpPr/>
            <p:nvPr/>
          </p:nvSpPr>
          <p:spPr>
            <a:xfrm>
              <a:off x="12473472" y="7698101"/>
              <a:ext cx="2076742" cy="17288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7" name="Rectangle"/>
            <p:cNvSpPr/>
            <p:nvPr/>
          </p:nvSpPr>
          <p:spPr>
            <a:xfrm>
              <a:off x="9998432" y="5431680"/>
              <a:ext cx="2076741" cy="19510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88" name="Alarm.png" descr="Alar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820289" y="5368814"/>
              <a:ext cx="2076742" cy="2076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Rectangle"/>
            <p:cNvSpPr/>
            <p:nvPr/>
          </p:nvSpPr>
          <p:spPr>
            <a:xfrm>
              <a:off x="9998432" y="7698101"/>
              <a:ext cx="2076741" cy="17288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0" name="Rectangle"/>
            <p:cNvSpPr/>
            <p:nvPr/>
          </p:nvSpPr>
          <p:spPr>
            <a:xfrm>
              <a:off x="12473472" y="5542739"/>
              <a:ext cx="2076742" cy="17288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91" name="fighting_game.png" descr="fighting_gam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473472" y="5368814"/>
              <a:ext cx="2076742" cy="2076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bonus.png" descr="bonu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94217" y="7843690"/>
              <a:ext cx="1728889" cy="1728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coins.png" descr="coin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647398" y="7843690"/>
              <a:ext cx="1728889" cy="1728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5" name="El modelo “Hooke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1FF"/>
                </a:solidFill>
              </a:defRPr>
            </a:lvl1pPr>
          </a:lstStyle>
          <a:p>
            <a:pPr/>
            <a:r>
              <a:t>El modelo “Hooked”</a:t>
            </a:r>
          </a:p>
        </p:txBody>
      </p:sp>
      <p:sp>
        <p:nvSpPr>
          <p:cNvPr id="196" name="Mi teléfono vibra.…"/>
          <p:cNvSpPr txBox="1"/>
          <p:nvPr/>
        </p:nvSpPr>
        <p:spPr>
          <a:xfrm>
            <a:off x="4051249" y="5896355"/>
            <a:ext cx="3260128" cy="192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2000"/>
            </a:pPr>
            <a:r>
              <a:t>Mi teléfono vibra.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Mi amigo Juan me escribe para </a:t>
            </a:r>
            <a:r>
              <a:rPr i="1"/>
              <a:t>Rankear</a:t>
            </a:r>
            <a:r>
              <a:t> 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Me envían un correo electrónico sobre nuevas ofertas.</a:t>
            </a:r>
          </a:p>
        </p:txBody>
      </p:sp>
      <p:sp>
        <p:nvSpPr>
          <p:cNvPr id="197" name="Desbloqueo el teléfono para saber que notificación recibi…"/>
          <p:cNvSpPr txBox="1"/>
          <p:nvPr/>
        </p:nvSpPr>
        <p:spPr>
          <a:xfrm>
            <a:off x="14565512" y="5743955"/>
            <a:ext cx="3260128" cy="2228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2000"/>
            </a:pPr>
            <a:r>
              <a:t>Desbloqueo el teléfono para saber que notificación recibi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Abro el LoL y juego una partida.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Abro el correo para revisar las ofertas.</a:t>
            </a:r>
          </a:p>
        </p:txBody>
      </p:sp>
      <p:sp>
        <p:nvSpPr>
          <p:cNvPr id="198" name="Era una notificación basura.…"/>
          <p:cNvSpPr txBox="1"/>
          <p:nvPr/>
        </p:nvSpPr>
        <p:spPr>
          <a:xfrm>
            <a:off x="14565512" y="9018235"/>
            <a:ext cx="3260128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2000"/>
            </a:pPr>
            <a:r>
              <a:t>Era una notificación basura.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Gané una partida, pa su casa bronces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Encontré un articulo que me interesa</a:t>
            </a:r>
          </a:p>
        </p:txBody>
      </p:sp>
      <p:sp>
        <p:nvSpPr>
          <p:cNvPr id="199" name="Tengo 2k followers en Instagram.…"/>
          <p:cNvSpPr txBox="1"/>
          <p:nvPr/>
        </p:nvSpPr>
        <p:spPr>
          <a:xfrm>
            <a:off x="3917564" y="9018235"/>
            <a:ext cx="3260128" cy="1923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2000"/>
            </a:pPr>
            <a:r>
              <a:t>Tengo 2k followers en Instagram.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Llegue a Platino, tengo 100 skins.</a:t>
            </a:r>
          </a:p>
          <a:p>
            <a:pPr marL="304800" indent="-304800" algn="l">
              <a:buSzPct val="123000"/>
              <a:buChar char="•"/>
              <a:defRPr sz="2000"/>
            </a:pPr>
            <a:r>
              <a:t>Recibí puntos de lealtad por mi compra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l perro de Pavlov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 perro de Pavlov</a:t>
            </a:r>
          </a:p>
        </p:txBody>
      </p:sp>
      <p:sp>
        <p:nvSpPr>
          <p:cNvPr id="202" name="Ivan Pavlov fue un científico ruso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Ivan Pavlov fue un científico ruso.</a:t>
            </a:r>
          </a:p>
          <a:p>
            <a:pPr/>
            <a:r>
              <a:t>A principios del siglo XX realizo un experimento, en el cuál sonó una campana cada vez que alimentaba a sus perros. </a:t>
            </a:r>
          </a:p>
          <a:p>
            <a:pPr/>
            <a:r>
              <a:t>Después notó que el sonido de la campana era suficiente para que sus perros comenzaran a salivar.</a:t>
            </a:r>
          </a:p>
        </p:txBody>
      </p:sp>
      <p:pic>
        <p:nvPicPr>
          <p:cNvPr id="203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0576" t="0" r="16122" b="0"/>
          <a:stretch>
            <a:fillRect/>
          </a:stretch>
        </p:blipFill>
        <p:spPr>
          <a:xfrm>
            <a:off x="12192000" y="2669221"/>
            <a:ext cx="10916874" cy="8377458"/>
          </a:xfrm>
          <a:prstGeom prst="rect">
            <a:avLst/>
          </a:prstGeom>
        </p:spPr>
      </p:pic>
      <p:sp>
        <p:nvSpPr>
          <p:cNvPr id="204" name="Condicionamiento Clás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04370">
              <a:defRPr spc="-125" sz="6290"/>
            </a:lvl1pPr>
          </a:lstStyle>
          <a:p>
            <a:pPr/>
            <a:r>
              <a:t>Condicionamiento Clásico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a caja de Skinner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 caja de Skinner.</a:t>
            </a:r>
          </a:p>
        </p:txBody>
      </p:sp>
      <p:sp>
        <p:nvSpPr>
          <p:cNvPr id="207" name="B.F. Skinner era un psicólogo estadounidens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B.F. Skinner era un psicólogo estadounidense.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Creó una “caja de condicionamiento”, en el cual diferentes animales eran recompensados por realizar una acción.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Descubrió que cuando la recompensa era incierta el condicionamiento era más fuerte.</a:t>
            </a:r>
          </a:p>
        </p:txBody>
      </p:sp>
      <p:pic>
        <p:nvPicPr>
          <p:cNvPr id="208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4385" t="0" r="1438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9" name="Condicionamiento Intermitent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87386">
              <a:defRPr spc="-103" sz="5185"/>
            </a:lvl1pPr>
          </a:lstStyle>
          <a:p>
            <a:pPr/>
            <a:r>
              <a:t>Condicionamiento Intermitente.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